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74" r:id="rId3"/>
    <p:sldId id="259" r:id="rId4"/>
    <p:sldId id="272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69" r:id="rId17"/>
    <p:sldId id="271" r:id="rId18"/>
    <p:sldId id="270" r:id="rId19"/>
  </p:sldIdLst>
  <p:sldSz cx="9144000" cy="6858000" type="screen4x3"/>
  <p:notesSz cx="6858000" cy="9144000"/>
  <p:embeddedFontLst>
    <p:embeddedFont>
      <p:font typeface="Mitzvah" pitchFamily="2" charset="0"/>
      <p:regular r:id="rId20"/>
    </p:embeddedFont>
    <p:embeddedFont>
      <p:font typeface="MaidenWord" panose="00000400000000000000" pitchFamily="2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9B6414"/>
    <a:srgbClr val="B67D16"/>
    <a:srgbClr val="CC3300"/>
    <a:srgbClr val="996600"/>
    <a:srgbClr val="EAD536"/>
    <a:srgbClr val="BC921A"/>
    <a:srgbClr val="993300"/>
    <a:srgbClr val="7A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3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0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1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FEEE1-9A8B-41A4-A0AC-A6728E83198B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4CA5-C627-401D-8751-711D27FB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09005" y="68237"/>
            <a:ext cx="8107197" cy="6789763"/>
            <a:chOff x="409005" y="68237"/>
            <a:chExt cx="8107197" cy="7024295"/>
          </a:xfrm>
          <a:effectLst>
            <a:outerShdw blurRad="152400" dist="381000" dir="2700000" algn="tl" rotWithShape="0">
              <a:prstClr val="black">
                <a:alpha val="25000"/>
              </a:prstClr>
            </a:outerShdw>
          </a:effectLst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7084594" y="293706"/>
              <a:ext cx="831855" cy="127275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6877444" y="5964086"/>
              <a:ext cx="1039005" cy="932955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72" b="14476" l="17434" r="2245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07" t="522" r="76922" b="83973"/>
            <a:stretch/>
          </p:blipFill>
          <p:spPr>
            <a:xfrm>
              <a:off x="1199495" y="68237"/>
              <a:ext cx="842247" cy="1173708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5" t="14708" r="8000" b="15108"/>
            <a:stretch/>
          </p:blipFill>
          <p:spPr>
            <a:xfrm>
              <a:off x="409005" y="773946"/>
              <a:ext cx="8107197" cy="549785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739036" y="5796339"/>
              <a:ext cx="2041742" cy="1296193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6221307" y="5837484"/>
              <a:ext cx="2210364" cy="22352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769489" y="2133428"/>
            <a:ext cx="3497190" cy="1569660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80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1 Kings</a:t>
            </a:r>
            <a:endParaRPr lang="en-US" sz="80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0885" y="3843699"/>
            <a:ext cx="3592726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171450" contourW="12700">
              <a:extrusionClr>
                <a:schemeClr val="bg2"/>
              </a:extrusionClr>
              <a:contourClr>
                <a:srgbClr val="996600"/>
              </a:contourClr>
            </a:sp3d>
          </a:bodyPr>
          <a:lstStyle/>
          <a:p>
            <a:pPr algn="ctr"/>
            <a:r>
              <a:rPr lang="en-US" sz="6600" b="1" dirty="0" smtClean="0">
                <a:ln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54000">
                    <a:srgbClr val="996600">
                      <a:alpha val="50000"/>
                    </a:srgbClr>
                  </a:glow>
                  <a:reflection blurRad="6350" stA="55000" endA="50" endPos="85000" dir="5400000" sy="-100000" algn="bl" rotWithShape="0"/>
                </a:effectLst>
                <a:latin typeface="Mitzvah" pitchFamily="2" charset="0"/>
              </a:rPr>
              <a:t>1-2</a:t>
            </a:r>
            <a:endParaRPr lang="en-US" sz="6600" b="1" dirty="0">
              <a:ln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54000">
                  <a:srgbClr val="996600">
                    <a:alpha val="50000"/>
                  </a:srgbClr>
                </a:glow>
                <a:reflection blurRad="6350" stA="55000" endA="50" endPos="85000" dir="5400000" sy="-100000" algn="bl" rotWithShape="0"/>
              </a:effectLst>
              <a:latin typeface="Mitzvah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2540000" y="502025"/>
            <a:ext cx="4255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free CD of this message will be available immediately following the service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2753" y="5587674"/>
            <a:ext cx="4255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MaidenWord" panose="00000400000000000000" pitchFamily="2" charset="0"/>
              </a:rPr>
              <a:t>A podcast will also be available later this week at calvaryokc.com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MaidenWor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19:15 ~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witness shall not rise against a man concerning any iniquity or any sin that he commits; by the mouth of two or three witnesses the matter shall be established.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0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8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 Bacon (1561-1626) ~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"Prosperity seems to be the blessing of the Old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 … 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2470541"/>
            <a:ext cx="8166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Adversity seems to be the blessing of the New Testament." </a:t>
            </a:r>
          </a:p>
        </p:txBody>
      </p:sp>
    </p:spTree>
    <p:extLst>
      <p:ext uri="{BB962C8B-B14F-4D97-AF65-F5344CB8AC3E}">
        <p14:creationId xmlns:p14="http://schemas.microsoft.com/office/powerpoint/2010/main" val="192052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1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75:6-7 ~ 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exaltation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neither from the east</a:t>
            </a:r>
          </a:p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from the west nor from the south.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066871"/>
            <a:ext cx="81665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is the Judge:</a:t>
            </a:r>
          </a:p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puts down one,</a:t>
            </a:r>
          </a:p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exalts another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568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5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21:12–14 ~ 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strikes a man so that he dies shall surely be put to death. </a:t>
            </a:r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if he did not lie in wait, but God delivered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his hand, then I will appoint for you a place where he may flee.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a man acts with premeditation against his neighbor, to kill him by treachery, you shall take him from My altar, that he may die.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4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Isosceles Triangle 49"/>
          <p:cNvSpPr/>
          <p:nvPr/>
        </p:nvSpPr>
        <p:spPr>
          <a:xfrm>
            <a:off x="6702600" y="1690806"/>
            <a:ext cx="2055496" cy="1378803"/>
          </a:xfrm>
          <a:prstGeom prst="triangle">
            <a:avLst/>
          </a:prstGeom>
          <a:solidFill>
            <a:srgbClr val="FFFF00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4645200" y="1683603"/>
            <a:ext cx="2055496" cy="1378803"/>
          </a:xfrm>
          <a:prstGeom prst="triangle">
            <a:avLst/>
          </a:prstGeom>
          <a:solidFill>
            <a:srgbClr val="FFFF00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>
            <a:off x="2587800" y="1676400"/>
            <a:ext cx="2055496" cy="1378803"/>
          </a:xfrm>
          <a:prstGeom prst="triangle">
            <a:avLst/>
          </a:prstGeom>
          <a:solidFill>
            <a:srgbClr val="FFFF00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30400" y="1669197"/>
            <a:ext cx="2055496" cy="1378803"/>
          </a:xfrm>
          <a:prstGeom prst="triangle">
            <a:avLst/>
          </a:prstGeom>
          <a:solidFill>
            <a:srgbClr val="FFFF00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0241" y="3048000"/>
            <a:ext cx="8242759" cy="762000"/>
            <a:chOff x="520241" y="1828800"/>
            <a:chExt cx="3061159" cy="1143000"/>
          </a:xfrm>
        </p:grpSpPr>
        <p:sp>
          <p:nvSpPr>
            <p:cNvPr id="2" name="Rectangle 1"/>
            <p:cNvSpPr/>
            <p:nvPr/>
          </p:nvSpPr>
          <p:spPr>
            <a:xfrm>
              <a:off x="520241" y="1828800"/>
              <a:ext cx="3061159" cy="1143000"/>
            </a:xfrm>
            <a:prstGeom prst="rect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295400" y="1828800"/>
              <a:ext cx="0" cy="11430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057400" y="1828800"/>
              <a:ext cx="0" cy="11430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19400" y="1828800"/>
              <a:ext cx="0" cy="11430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2309" y="3179536"/>
            <a:ext cx="199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1 Samuel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7000" y="3177822"/>
            <a:ext cx="199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2 Samuel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31691" y="3176108"/>
            <a:ext cx="199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1 Kings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57803" y="3177822"/>
            <a:ext cx="1993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2 Kings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6626" y="3810000"/>
            <a:ext cx="8242759" cy="762000"/>
            <a:chOff x="516466" y="2590800"/>
            <a:chExt cx="8242759" cy="762000"/>
          </a:xfrm>
        </p:grpSpPr>
        <p:sp>
          <p:nvSpPr>
            <p:cNvPr id="35" name="Rectangle 34"/>
            <p:cNvSpPr/>
            <p:nvPr/>
          </p:nvSpPr>
          <p:spPr>
            <a:xfrm>
              <a:off x="516466" y="2590800"/>
              <a:ext cx="8242759" cy="762000"/>
            </a:xfrm>
            <a:prstGeom prst="rect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655562" y="2590800"/>
              <a:ext cx="0" cy="762000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520240" y="3894667"/>
            <a:ext cx="413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1 Chronicles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59335" y="3939822"/>
            <a:ext cx="408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2 Chronicles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0240" y="838200"/>
            <a:ext cx="2070560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David in Wilderness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87800" y="838200"/>
            <a:ext cx="2070560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David as King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55360" y="838200"/>
            <a:ext cx="2070560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Solomon as King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705600" y="838200"/>
            <a:ext cx="2070560" cy="830997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Divided Kingdom</a:t>
            </a:r>
          </a:p>
        </p:txBody>
      </p:sp>
    </p:spTree>
    <p:extLst>
      <p:ext uri="{BB962C8B-B14F-4D97-AF65-F5344CB8AC3E}">
        <p14:creationId xmlns:p14="http://schemas.microsoft.com/office/powerpoint/2010/main" val="373081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48" grpId="0" animBg="1"/>
      <p:bldP spid="9" grpId="0" animBg="1"/>
      <p:bldP spid="6" grpId="0"/>
      <p:bldP spid="29" grpId="0"/>
      <p:bldP spid="31" grpId="0"/>
      <p:bldP spid="32" grpId="0"/>
      <p:bldP spid="41" grpId="0"/>
      <p:bldP spid="44" grpId="0"/>
      <p:bldP spid="8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0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Not get warm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~ KJV,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denWord" panose="00000400000000000000" pitchFamily="2" charset="0"/>
              </a:rPr>
              <a:t>gat no heat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denWord" panose="000004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6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4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literally,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exalting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denWord" panose="000004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5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2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B6414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9B641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2" name="TextBox 11"/>
          <p:cNvSpPr txBox="1"/>
          <p:nvPr/>
        </p:nvSpPr>
        <p:spPr>
          <a:xfrm>
            <a:off x="520241" y="762000"/>
            <a:ext cx="8166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literally,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nostril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denWord" panose="000004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17" name="Group 16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EAD536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EAD536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5921A"/>
            </a:gs>
            <a:gs pos="49000">
              <a:srgbClr val="990033">
                <a:alpha val="80000"/>
              </a:srgbClr>
            </a:gs>
            <a:gs pos="54000">
              <a:srgbClr val="7A0029">
                <a:alpha val="74118"/>
              </a:srgbClr>
            </a:gs>
            <a:gs pos="100000">
              <a:srgbClr val="D5921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3622" y="5410200"/>
            <a:ext cx="4320820" cy="1786467"/>
            <a:chOff x="-53622" y="5410200"/>
            <a:chExt cx="4320820" cy="1786467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300" b="96408" l="6068" r="2922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4" t="80537" r="67885" b="1828"/>
            <a:stretch/>
          </p:blipFill>
          <p:spPr>
            <a:xfrm>
              <a:off x="-53622" y="6553723"/>
              <a:ext cx="1047736" cy="642944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333" b="94788" l="9707" r="8992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51" t="14708" r="30668" b="15108"/>
            <a:stretch/>
          </p:blipFill>
          <p:spPr>
            <a:xfrm>
              <a:off x="613598" y="5587612"/>
              <a:ext cx="3095764" cy="1272199"/>
            </a:xfrm>
            <a:prstGeom prst="rect">
              <a:avLst/>
            </a:prstGeo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  <a:softEdge rad="63500"/>
            </a:effectLst>
          </p:spPr>
        </p:pic>
        <p:grpSp>
          <p:nvGrpSpPr>
            <p:cNvPr id="31" name="Group 30"/>
            <p:cNvGrpSpPr/>
            <p:nvPr/>
          </p:nvGrpSpPr>
          <p:grpSpPr>
            <a:xfrm>
              <a:off x="3551718" y="5410200"/>
              <a:ext cx="715480" cy="1580179"/>
              <a:chOff x="6270720" y="68237"/>
              <a:chExt cx="2245482" cy="6828804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7084594" y="293706"/>
                <a:ext cx="831855" cy="127275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3984" b="95707" l="75276" r="8938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512" t="82519" r="8853" b="2828"/>
              <a:stretch/>
            </p:blipFill>
            <p:spPr>
              <a:xfrm>
                <a:off x="6877444" y="5964086"/>
                <a:ext cx="1039005" cy="932955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350" t="5698" r="8000" b="7447"/>
              <a:stretch/>
            </p:blipFill>
            <p:spPr>
              <a:xfrm>
                <a:off x="6270720" y="68237"/>
                <a:ext cx="2245482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0" y="5410200"/>
              <a:ext cx="791399" cy="1625415"/>
              <a:chOff x="409005" y="68237"/>
              <a:chExt cx="2483748" cy="7024295"/>
            </a:xfrm>
            <a:effectLst>
              <a:outerShdw blurRad="152400" dist="381000" dir="2700000" algn="tl" rotWithShape="0">
                <a:prstClr val="black">
                  <a:alpha val="25000"/>
                </a:prstClr>
              </a:outerShdw>
            </a:effectLst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072" b="14476" l="17434" r="2245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807" t="522" r="76922" b="83973"/>
              <a:stretch/>
            </p:blipFill>
            <p:spPr>
              <a:xfrm>
                <a:off x="1199495" y="68237"/>
                <a:ext cx="842247" cy="117370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333" b="94788" l="9707" r="89927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15" t="5698" r="67226" b="7447"/>
              <a:stretch/>
            </p:blipFill>
            <p:spPr>
              <a:xfrm>
                <a:off x="409005" y="68237"/>
                <a:ext cx="2483748" cy="6803741"/>
              </a:xfrm>
              <a:prstGeom prst="rect">
                <a:avLst/>
              </a:prstGeom>
              <a:effectLst>
                <a:softEdge rad="63500"/>
              </a:effectLst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82300" b="96408" l="6068" r="29221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74" t="80537" r="67885" b="1828"/>
              <a:stretch/>
            </p:blipFill>
            <p:spPr>
              <a:xfrm>
                <a:off x="739036" y="5796339"/>
                <a:ext cx="2041742" cy="1296193"/>
              </a:xfrm>
              <a:prstGeom prst="rect">
                <a:avLst/>
              </a:prstGeom>
              <a:effectLst>
                <a:softEdge rad="63500"/>
              </a:effectLst>
            </p:spPr>
          </p:pic>
        </p:grpSp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984" b="95707" l="75276" r="8938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512" t="82519" r="8853" b="2828"/>
            <a:stretch/>
          </p:blipFill>
          <p:spPr>
            <a:xfrm>
              <a:off x="3682060" y="6625739"/>
              <a:ext cx="484705" cy="420698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softEdge rad="31750"/>
            </a:effectLst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3537213" y="6653543"/>
              <a:ext cx="640264" cy="62584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2609" b="95251" l="71232" r="917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306" t="81814" r="8528" b="16469"/>
            <a:stretch/>
          </p:blipFill>
          <p:spPr>
            <a:xfrm>
              <a:off x="82506" y="6673542"/>
              <a:ext cx="640264" cy="62584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947" y="5913247"/>
            <a:ext cx="676696" cy="85657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791399" y="6014662"/>
            <a:ext cx="2760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3175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15900">
                    <a:srgbClr val="CC3300">
                      <a:alpha val="40000"/>
                    </a:srgbClr>
                  </a:glow>
                </a:effectLst>
                <a:latin typeface="Mitzvah" pitchFamily="2" charset="0"/>
              </a:rPr>
              <a:t>1 kings 1-2</a:t>
            </a:r>
            <a:endParaRPr lang="en-US" sz="3200" dirty="0">
              <a:ln w="3175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15900">
                  <a:srgbClr val="CC3300">
                    <a:alpha val="40000"/>
                  </a:srgbClr>
                </a:glow>
              </a:effectLst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ings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ings">
      <a:majorFont>
        <a:latin typeface="MaidenWord"/>
        <a:ea typeface=""/>
        <a:cs typeface=""/>
      </a:majorFont>
      <a:minorFont>
        <a:latin typeface="MaidenWor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aidenWord" panose="000004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ings.potx" id="{66D17BD1-C6E7-4FF0-9D6D-56934ED5EE5B}" vid="{DE0AA5EA-81AB-4992-8BE1-95F5B3A4E8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Kings</Template>
  <TotalTime>3170</TotalTime>
  <Words>229</Words>
  <Application>Microsoft Office PowerPoint</Application>
  <PresentationFormat>On-screen Show (4:3)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Mitzvah</vt:lpstr>
      <vt:lpstr>MaidenWord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9</cp:revision>
  <dcterms:created xsi:type="dcterms:W3CDTF">2014-06-16T21:18:56Z</dcterms:created>
  <dcterms:modified xsi:type="dcterms:W3CDTF">2014-06-25T22:05:59Z</dcterms:modified>
</cp:coreProperties>
</file>